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416" r:id="rId5"/>
  </p:sldIdLst>
  <p:sldSz cx="9144000" cy="6858000" type="screen4x3"/>
  <p:notesSz cx="6797675"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DAFDD"/>
    <a:srgbClr val="28C1D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488" autoAdjust="0"/>
    <p:restoredTop sz="94305" autoAdjust="0"/>
  </p:normalViewPr>
  <p:slideViewPr>
    <p:cSldViewPr>
      <p:cViewPr varScale="1">
        <p:scale>
          <a:sx n="107" d="100"/>
          <a:sy n="107" d="100"/>
        </p:scale>
        <p:origin x="1512" y="114"/>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133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2945659" cy="493315"/>
          </a:xfrm>
          <a:prstGeom prst="rect">
            <a:avLst/>
          </a:prstGeom>
        </p:spPr>
        <p:txBody>
          <a:bodyPr vert="horz" lIns="89552" tIns="44776" rIns="89552" bIns="44776" rtlCol="0"/>
          <a:lstStyle>
            <a:lvl1pPr algn="l">
              <a:defRPr sz="1200"/>
            </a:lvl1pPr>
          </a:lstStyle>
          <a:p>
            <a:endParaRPr lang="en-GB" dirty="0"/>
          </a:p>
        </p:txBody>
      </p:sp>
      <p:sp>
        <p:nvSpPr>
          <p:cNvPr id="3" name="Date Placeholder 2"/>
          <p:cNvSpPr>
            <a:spLocks noGrp="1"/>
          </p:cNvSpPr>
          <p:nvPr>
            <p:ph type="dt" idx="1"/>
          </p:nvPr>
        </p:nvSpPr>
        <p:spPr>
          <a:xfrm>
            <a:off x="3850444" y="1"/>
            <a:ext cx="2945659" cy="493315"/>
          </a:xfrm>
          <a:prstGeom prst="rect">
            <a:avLst/>
          </a:prstGeom>
        </p:spPr>
        <p:txBody>
          <a:bodyPr vert="horz" lIns="89552" tIns="44776" rIns="89552" bIns="44776" rtlCol="0"/>
          <a:lstStyle>
            <a:lvl1pPr algn="r">
              <a:defRPr sz="1200"/>
            </a:lvl1pPr>
          </a:lstStyle>
          <a:p>
            <a:fld id="{5618CB74-2F29-465B-BF2C-A606A6968105}" type="datetimeFigureOut">
              <a:rPr lang="en-GB" smtClean="0"/>
              <a:pPr/>
              <a:t>22/06/2021</a:t>
            </a:fld>
            <a:endParaRPr lang="en-GB" dirty="0"/>
          </a:p>
        </p:txBody>
      </p:sp>
      <p:sp>
        <p:nvSpPr>
          <p:cNvPr id="4" name="Slide Image Placeholder 3"/>
          <p:cNvSpPr>
            <a:spLocks noGrp="1" noRot="1" noChangeAspect="1"/>
          </p:cNvSpPr>
          <p:nvPr>
            <p:ph type="sldImg" idx="2"/>
          </p:nvPr>
        </p:nvSpPr>
        <p:spPr>
          <a:xfrm>
            <a:off x="930275" y="738188"/>
            <a:ext cx="4937125" cy="3702050"/>
          </a:xfrm>
          <a:prstGeom prst="rect">
            <a:avLst/>
          </a:prstGeom>
          <a:noFill/>
          <a:ln w="12700">
            <a:solidFill>
              <a:prstClr val="black"/>
            </a:solidFill>
          </a:ln>
        </p:spPr>
        <p:txBody>
          <a:bodyPr vert="horz" lIns="89552" tIns="44776" rIns="89552" bIns="44776" rtlCol="0" anchor="ctr"/>
          <a:lstStyle/>
          <a:p>
            <a:endParaRPr lang="en-GB" dirty="0"/>
          </a:p>
        </p:txBody>
      </p:sp>
      <p:sp>
        <p:nvSpPr>
          <p:cNvPr id="5" name="Notes Placeholder 4"/>
          <p:cNvSpPr>
            <a:spLocks noGrp="1"/>
          </p:cNvSpPr>
          <p:nvPr>
            <p:ph type="body" sz="quarter" idx="3"/>
          </p:nvPr>
        </p:nvSpPr>
        <p:spPr>
          <a:xfrm>
            <a:off x="679768" y="4686500"/>
            <a:ext cx="5438140" cy="4439841"/>
          </a:xfrm>
          <a:prstGeom prst="rect">
            <a:avLst/>
          </a:prstGeom>
        </p:spPr>
        <p:txBody>
          <a:bodyPr vert="horz" lIns="89552" tIns="44776" rIns="89552" bIns="4477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2" y="9371286"/>
            <a:ext cx="2945659" cy="493315"/>
          </a:xfrm>
          <a:prstGeom prst="rect">
            <a:avLst/>
          </a:prstGeom>
        </p:spPr>
        <p:txBody>
          <a:bodyPr vert="horz" lIns="89552" tIns="44776" rIns="89552" bIns="44776"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0444" y="9371286"/>
            <a:ext cx="2945659" cy="493315"/>
          </a:xfrm>
          <a:prstGeom prst="rect">
            <a:avLst/>
          </a:prstGeom>
        </p:spPr>
        <p:txBody>
          <a:bodyPr vert="horz" lIns="89552" tIns="44776" rIns="89552" bIns="44776" rtlCol="0" anchor="b"/>
          <a:lstStyle>
            <a:lvl1pPr algn="r">
              <a:defRPr sz="1200"/>
            </a:lvl1pPr>
          </a:lstStyle>
          <a:p>
            <a:fld id="{FFDD4E35-940D-477D-8FDA-A0F5909D4E50}" type="slidenum">
              <a:rPr lang="en-GB" smtClean="0"/>
              <a:pPr/>
              <a:t>‹#›</a:t>
            </a:fld>
            <a:endParaRPr lang="en-GB" dirty="0"/>
          </a:p>
        </p:txBody>
      </p:sp>
    </p:spTree>
    <p:extLst>
      <p:ext uri="{BB962C8B-B14F-4D97-AF65-F5344CB8AC3E}">
        <p14:creationId xmlns:p14="http://schemas.microsoft.com/office/powerpoint/2010/main" val="21691940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1.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20FF917E-3CB8-4244-9C45-654E82B92665}" type="datetime1">
              <a:rPr lang="en-GB" smtClean="0"/>
              <a:t>22/06/2021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FA6E2CA-E89E-4728-97E7-BAC0D6C9A25D}" type="slidenum">
              <a:rPr lang="en-GB" smtClean="0"/>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F9D3130-1821-4FE2-8414-F8C563CE4AC4}" type="datetime1">
              <a:rPr lang="en-GB" smtClean="0"/>
              <a:t>22/06/2021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FA6E2CA-E89E-4728-97E7-BAC0D6C9A25D}" type="slidenum">
              <a:rPr lang="en-GB" smtClean="0"/>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6BA4487-A972-4E53-BEE3-9E5D01260A0B}" type="datetime1">
              <a:rPr lang="en-GB" smtClean="0"/>
              <a:t>22/06/2021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FA6E2CA-E89E-4728-97E7-BAC0D6C9A25D}" type="slidenum">
              <a:rPr lang="en-GB" smtClean="0"/>
              <a:pPr/>
              <a:t>‹#›</a:t>
            </a:fld>
            <a:endParaRPr lang="en-GB"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ontent Slide">
    <p:spTree>
      <p:nvGrpSpPr>
        <p:cNvPr id="1" name=""/>
        <p:cNvGrpSpPr/>
        <p:nvPr/>
      </p:nvGrpSpPr>
      <p:grpSpPr>
        <a:xfrm>
          <a:off x="0" y="0"/>
          <a:ext cx="0" cy="0"/>
          <a:chOff x="0" y="0"/>
          <a:chExt cx="0" cy="0"/>
        </a:xfrm>
      </p:grpSpPr>
      <p:pic>
        <p:nvPicPr>
          <p:cNvPr id="3" name="Picture 2" descr="PPT_BG_AW.pdf"/>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9160636" cy="6883200"/>
          </a:xfrm>
          <a:prstGeom prst="rect">
            <a:avLst/>
          </a:prstGeom>
        </p:spPr>
      </p:pic>
      <p:sp>
        <p:nvSpPr>
          <p:cNvPr id="5" name="Title 1"/>
          <p:cNvSpPr>
            <a:spLocks noGrp="1"/>
          </p:cNvSpPr>
          <p:nvPr>
            <p:ph type="title" hasCustomPrompt="1"/>
          </p:nvPr>
        </p:nvSpPr>
        <p:spPr>
          <a:xfrm>
            <a:off x="457200" y="410102"/>
            <a:ext cx="5909733" cy="430887"/>
          </a:xfrm>
          <a:prstGeom prst="rect">
            <a:avLst/>
          </a:prstGeom>
        </p:spPr>
        <p:txBody>
          <a:bodyPr lIns="0" tIns="0" rIns="0" bIns="0" anchor="t" anchorCtr="0">
            <a:spAutoFit/>
          </a:bodyPr>
          <a:lstStyle>
            <a:lvl1pPr algn="l">
              <a:defRPr sz="2800" b="0" i="0">
                <a:solidFill>
                  <a:srgbClr val="003F82"/>
                </a:solidFill>
                <a:latin typeface="Calibri Light"/>
                <a:cs typeface="Calibri Light"/>
              </a:defRPr>
            </a:lvl1pPr>
          </a:lstStyle>
          <a:p>
            <a:r>
              <a:rPr lang="en-GB" dirty="0"/>
              <a:t>Slide title</a:t>
            </a:r>
            <a:endParaRPr lang="en-US" dirty="0"/>
          </a:p>
        </p:txBody>
      </p:sp>
      <p:sp>
        <p:nvSpPr>
          <p:cNvPr id="6" name="Slide Number Placeholder 2"/>
          <p:cNvSpPr>
            <a:spLocks noGrp="1"/>
          </p:cNvSpPr>
          <p:nvPr>
            <p:ph type="sldNum" sz="quarter" idx="4"/>
          </p:nvPr>
        </p:nvSpPr>
        <p:spPr>
          <a:xfrm>
            <a:off x="457200" y="6556813"/>
            <a:ext cx="2133600" cy="313042"/>
          </a:xfrm>
          <a:prstGeom prst="rect">
            <a:avLst/>
          </a:prstGeom>
        </p:spPr>
        <p:txBody>
          <a:bodyPr vert="horz" lIns="0" tIns="0" rIns="0" bIns="0" rtlCol="0" anchor="t" anchorCtr="0"/>
          <a:lstStyle>
            <a:lvl1pPr algn="l">
              <a:defRPr sz="1200" b="0" i="0">
                <a:solidFill>
                  <a:schemeClr val="bg1">
                    <a:lumMod val="95000"/>
                  </a:schemeClr>
                </a:solidFill>
                <a:latin typeface="Calibri"/>
                <a:cs typeface="Calibri"/>
              </a:defRPr>
            </a:lvl1pPr>
          </a:lstStyle>
          <a:p>
            <a:fld id="{74FF76C4-32E2-4344-B8CD-280E5B67C18B}" type="slidenum">
              <a:rPr lang="en-US" smtClean="0"/>
              <a:pPr/>
              <a:t>‹#›</a:t>
            </a:fld>
            <a:endParaRPr lang="en-US" dirty="0"/>
          </a:p>
        </p:txBody>
      </p:sp>
    </p:spTree>
    <p:extLst>
      <p:ext uri="{BB962C8B-B14F-4D97-AF65-F5344CB8AC3E}">
        <p14:creationId xmlns:p14="http://schemas.microsoft.com/office/powerpoint/2010/main" val="42875093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pic>
        <p:nvPicPr>
          <p:cNvPr id="4" name="Picture 8" descr="Internal slide 2.jpg"/>
          <p:cNvPicPr>
            <a:picLocks noChangeAspect="1"/>
          </p:cNvPicPr>
          <p:nvPr userDrawn="1"/>
        </p:nvPicPr>
        <p:blipFill>
          <a:blip r:embed="rId2">
            <a:extLst>
              <a:ext uri="{28A0092B-C50C-407E-A947-70E740481C1C}">
                <a14:useLocalDpi xmlns:a14="http://schemas.microsoft.com/office/drawing/2010/main"/>
              </a:ext>
            </a:extLst>
          </a:blip>
          <a:srcRect/>
          <a:stretch>
            <a:fillRect/>
          </a:stretch>
        </p:blipFill>
        <p:spPr bwMode="auto">
          <a:xfrm>
            <a:off x="0" y="0"/>
            <a:ext cx="9144000" cy="6877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6" name="Picture 9" descr="footer amrc boeing.jpg"/>
          <p:cNvPicPr>
            <a:picLocks noChangeAspect="1"/>
          </p:cNvPicPr>
          <p:nvPr userDrawn="1"/>
        </p:nvPicPr>
        <p:blipFill>
          <a:blip r:embed="rId3">
            <a:extLst>
              <a:ext uri="{28A0092B-C50C-407E-A947-70E740481C1C}">
                <a14:useLocalDpi xmlns:a14="http://schemas.microsoft.com/office/drawing/2010/main"/>
              </a:ext>
            </a:extLst>
          </a:blip>
          <a:srcRect/>
          <a:stretch>
            <a:fillRect/>
          </a:stretch>
        </p:blipFill>
        <p:spPr bwMode="auto">
          <a:xfrm>
            <a:off x="0" y="5949950"/>
            <a:ext cx="9144000" cy="9350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 name="TextBox 6"/>
          <p:cNvSpPr txBox="1">
            <a:spLocks noChangeArrowheads="1"/>
          </p:cNvSpPr>
          <p:nvPr userDrawn="1"/>
        </p:nvSpPr>
        <p:spPr bwMode="auto">
          <a:xfrm>
            <a:off x="8518525" y="6700838"/>
            <a:ext cx="6619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r>
              <a:rPr lang="en-GB" sz="600" dirty="0">
                <a:solidFill>
                  <a:srgbClr val="7F7F7F"/>
                </a:solidFill>
              </a:rPr>
              <a:t>©AMRC 2012</a:t>
            </a:r>
          </a:p>
        </p:txBody>
      </p:sp>
      <p:pic>
        <p:nvPicPr>
          <p:cNvPr id="8" name="Picture 2" descr="S:\503 - Marketing\AMRC Work\AMRC Presentations\New AMRC 2013\Footers\AMRC Web footer v2.jpg"/>
          <p:cNvPicPr>
            <a:picLocks noChangeAspect="1" noChangeArrowheads="1"/>
          </p:cNvPicPr>
          <p:nvPr userDrawn="1"/>
        </p:nvPicPr>
        <p:blipFill>
          <a:blip r:embed="rId4">
            <a:extLst>
              <a:ext uri="{28A0092B-C50C-407E-A947-70E740481C1C}">
                <a14:useLocalDpi xmlns:a14="http://schemas.microsoft.com/office/drawing/2010/main"/>
              </a:ext>
            </a:extLst>
          </a:blip>
          <a:srcRect/>
          <a:stretch>
            <a:fillRect/>
          </a:stretch>
        </p:blipFill>
        <p:spPr bwMode="auto">
          <a:xfrm>
            <a:off x="0" y="5949950"/>
            <a:ext cx="9144000" cy="9350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9" name="Picture 2" descr="S:\503 - Marketing\Logos\AMRC\AMRC logo 2011 without Boeing.jpg"/>
          <p:cNvPicPr>
            <a:picLocks noChangeAspect="1" noChangeArrowheads="1"/>
          </p:cNvPicPr>
          <p:nvPr userDrawn="1"/>
        </p:nvPicPr>
        <p:blipFill>
          <a:blip r:embed="rId5">
            <a:extLst>
              <a:ext uri="{28A0092B-C50C-407E-A947-70E740481C1C}">
                <a14:useLocalDpi xmlns:a14="http://schemas.microsoft.com/office/drawing/2010/main"/>
              </a:ext>
            </a:extLst>
          </a:blip>
          <a:srcRect/>
          <a:stretch>
            <a:fillRect/>
          </a:stretch>
        </p:blipFill>
        <p:spPr bwMode="auto">
          <a:xfrm>
            <a:off x="7308850" y="333375"/>
            <a:ext cx="1712913" cy="5746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1" name="Picture 2" descr="S:\503 - Marketing\AMRC Work\AMRC Presentations\New AMRC 2013\Footers\AMRC Web footer v3.jpg"/>
          <p:cNvPicPr>
            <a:picLocks noChangeAspect="1" noChangeArrowheads="1"/>
          </p:cNvPicPr>
          <p:nvPr userDrawn="1"/>
        </p:nvPicPr>
        <p:blipFill>
          <a:blip r:embed="rId6">
            <a:extLst>
              <a:ext uri="{28A0092B-C50C-407E-A947-70E740481C1C}">
                <a14:useLocalDpi xmlns:a14="http://schemas.microsoft.com/office/drawing/2010/main"/>
              </a:ext>
            </a:extLst>
          </a:blip>
          <a:srcRect/>
          <a:stretch>
            <a:fillRect/>
          </a:stretch>
        </p:blipFill>
        <p:spPr bwMode="auto">
          <a:xfrm>
            <a:off x="0" y="5959475"/>
            <a:ext cx="9144000" cy="9255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2" name="TextBox 11"/>
          <p:cNvSpPr txBox="1">
            <a:spLocks noChangeArrowheads="1"/>
          </p:cNvSpPr>
          <p:nvPr userDrawn="1"/>
        </p:nvSpPr>
        <p:spPr bwMode="auto">
          <a:xfrm>
            <a:off x="8532813" y="6742113"/>
            <a:ext cx="661987"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r>
              <a:rPr lang="en-GB" sz="600" dirty="0">
                <a:solidFill>
                  <a:srgbClr val="7F7F7F"/>
                </a:solidFill>
              </a:rPr>
              <a:t>©AMRC 2014</a:t>
            </a:r>
          </a:p>
        </p:txBody>
      </p:sp>
      <p:sp>
        <p:nvSpPr>
          <p:cNvPr id="5" name="Text Placeholder 9"/>
          <p:cNvSpPr>
            <a:spLocks noGrp="1"/>
          </p:cNvSpPr>
          <p:nvPr>
            <p:ph type="body" sz="quarter" idx="10"/>
          </p:nvPr>
        </p:nvSpPr>
        <p:spPr>
          <a:xfrm>
            <a:off x="539552" y="1196752"/>
            <a:ext cx="8496944" cy="4857766"/>
          </a:xfrm>
          <a:prstGeom prst="rect">
            <a:avLst/>
          </a:prstGeom>
        </p:spPr>
        <p:txBody>
          <a:bodyPr/>
          <a:lstStyle>
            <a:lvl1pPr>
              <a:defRPr sz="2800" baseline="0">
                <a:solidFill>
                  <a:srgbClr val="545456"/>
                </a:solidFill>
              </a:defRPr>
            </a:lvl1pPr>
            <a:lvl2pPr>
              <a:defRPr sz="2400" baseline="0">
                <a:solidFill>
                  <a:srgbClr val="545456"/>
                </a:solidFill>
              </a:defRPr>
            </a:lvl2pPr>
            <a:lvl3pPr>
              <a:defRPr sz="2000" baseline="0">
                <a:solidFill>
                  <a:srgbClr val="545456"/>
                </a:solidFill>
              </a:defRPr>
            </a:lvl3pPr>
            <a:lvl4pPr>
              <a:defRPr sz="1800" baseline="0">
                <a:solidFill>
                  <a:srgbClr val="545456"/>
                </a:solidFill>
              </a:defRPr>
            </a:lvl4pPr>
            <a:lvl5pPr>
              <a:defRPr sz="1600" baseline="0">
                <a:solidFill>
                  <a:srgbClr val="545456"/>
                </a:solidFill>
              </a:defRPr>
            </a:lvl5pPr>
          </a:lstStyle>
          <a:p>
            <a:pPr lvl="0"/>
            <a:r>
              <a:rPr lang="en-US" dirty="0"/>
              <a:t>Click to edit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itle 4"/>
          <p:cNvSpPr>
            <a:spLocks noGrp="1"/>
          </p:cNvSpPr>
          <p:nvPr>
            <p:ph type="title"/>
          </p:nvPr>
        </p:nvSpPr>
        <p:spPr>
          <a:xfrm>
            <a:off x="521124" y="332656"/>
            <a:ext cx="6715172" cy="576064"/>
          </a:xfrm>
          <a:prstGeom prst="rect">
            <a:avLst/>
          </a:prstGeom>
        </p:spPr>
        <p:txBody>
          <a:bodyPr>
            <a:normAutofit/>
          </a:bodyPr>
          <a:lstStyle>
            <a:lvl1pPr algn="l">
              <a:defRPr sz="3200" baseline="0">
                <a:solidFill>
                  <a:srgbClr val="007BC2"/>
                </a:solidFill>
                <a:latin typeface="Georgia" pitchFamily="18" charset="0"/>
              </a:defRPr>
            </a:lvl1pPr>
          </a:lstStyle>
          <a:p>
            <a:r>
              <a:rPr lang="en-US"/>
              <a:t>Click to edit Master title style</a:t>
            </a:r>
            <a:endParaRPr lang="en-US" dirty="0"/>
          </a:p>
        </p:txBody>
      </p:sp>
    </p:spTree>
    <p:extLst>
      <p:ext uri="{BB962C8B-B14F-4D97-AF65-F5344CB8AC3E}">
        <p14:creationId xmlns:p14="http://schemas.microsoft.com/office/powerpoint/2010/main" val="2685685533"/>
      </p:ext>
    </p:extLst>
  </p:cSld>
  <p:clrMapOvr>
    <a:masterClrMapping/>
  </p:clrMapOvr>
  <p:transition spd="slow" advClick="0" advTm="3000">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p:txBody>
          <a:bodyPr/>
          <a:lstStyle/>
          <a:p>
            <a:fld id="{A6ED9238-BA38-4F46-9AF6-1E4E760416DC}" type="datetime1">
              <a:rPr lang="en-GB" smtClean="0"/>
              <a:t>22/06/2021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FA6E2CA-E89E-4728-97E7-BAC0D6C9A25D}" type="slidenum">
              <a:rPr lang="en-GB" smtClean="0"/>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DD4DBF3-3299-4DF1-BA28-BC422D0B6A0B}" type="datetime1">
              <a:rPr lang="en-GB" smtClean="0"/>
              <a:t>22/06/2021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FA6E2CA-E89E-4728-97E7-BAC0D6C9A25D}" type="slidenum">
              <a:rPr lang="en-GB" smtClean="0"/>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70E29F83-3F17-4682-A362-2F4612EF5174}" type="datetime1">
              <a:rPr lang="en-GB" smtClean="0"/>
              <a:t>22/06/2021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FA6E2CA-E89E-4728-97E7-BAC0D6C9A25D}" type="slidenum">
              <a:rPr lang="en-GB" smtClean="0"/>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B3D01DA4-DF38-4F55-AE74-588681AB2CA1}" type="datetime1">
              <a:rPr lang="en-GB" smtClean="0"/>
              <a:t>22/06/2021</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DFA6E2CA-E89E-4728-97E7-BAC0D6C9A25D}" type="slidenum">
              <a:rPr lang="en-GB" smtClean="0"/>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0D7746CA-D3E1-4263-A3E6-CCED22AD52DF}" type="datetime1">
              <a:rPr lang="en-GB" smtClean="0"/>
              <a:t>22/06/2021</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DFA6E2CA-E89E-4728-97E7-BAC0D6C9A25D}" type="slidenum">
              <a:rPr lang="en-GB" smtClean="0"/>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6A9E7C-E258-40FD-A0AA-6DF945F867EE}" type="datetime1">
              <a:rPr lang="en-GB" smtClean="0"/>
              <a:t>22/06/2021</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DFA6E2CA-E89E-4728-97E7-BAC0D6C9A25D}" type="slidenum">
              <a:rPr lang="en-GB" smtClean="0"/>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B23D5E-7BB3-43E7-873D-1333A8E67788}" type="datetime1">
              <a:rPr lang="en-GB" smtClean="0"/>
              <a:t>22/06/2021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FA6E2CA-E89E-4728-97E7-BAC0D6C9A25D}" type="slidenum">
              <a:rPr lang="en-GB" smtClean="0"/>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C18E3C2-6793-4744-87FC-BFE299088B82}" type="datetime1">
              <a:rPr lang="en-GB" smtClean="0"/>
              <a:t>22/06/2021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FA6E2CA-E89E-4728-97E7-BAC0D6C9A25D}" type="slidenum">
              <a:rPr lang="en-GB" smtClean="0"/>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41C1EA-A570-42F3-B4C6-F40A8E6CD802}" type="datetime1">
              <a:rPr lang="en-GB" smtClean="0"/>
              <a:t>22/06/2021</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A6E2CA-E89E-4728-97E7-BAC0D6C9A25D}" type="slidenum">
              <a:rPr lang="en-GB" smtClean="0"/>
              <a:pPr/>
              <a:t>‹#›</a:t>
            </a:fld>
            <a:endParaRPr lang="en-GB" dirty="0"/>
          </a:p>
        </p:txBody>
      </p:sp>
      <p:sp>
        <p:nvSpPr>
          <p:cNvPr id="7" name="Rectangle 6"/>
          <p:cNvSpPr/>
          <p:nvPr userDrawn="1"/>
        </p:nvSpPr>
        <p:spPr>
          <a:xfrm>
            <a:off x="0" y="1412776"/>
            <a:ext cx="9144000" cy="72008"/>
          </a:xfrm>
          <a:prstGeom prst="rect">
            <a:avLst/>
          </a:prstGeom>
          <a:solidFill>
            <a:srgbClr val="1DAFDD"/>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Rectangle 7"/>
          <p:cNvSpPr/>
          <p:nvPr userDrawn="1"/>
        </p:nvSpPr>
        <p:spPr>
          <a:xfrm flipV="1">
            <a:off x="0" y="6165304"/>
            <a:ext cx="9144000" cy="45719"/>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0" name="Picture 2"/>
          <p:cNvPicPr>
            <a:picLocks noChangeAspect="1" noChangeArrowheads="1"/>
          </p:cNvPicPr>
          <p:nvPr userDrawn="1"/>
        </p:nvPicPr>
        <p:blipFill>
          <a:blip r:embed="rId15" cstate="email">
            <a:extLst>
              <a:ext uri="{28A0092B-C50C-407E-A947-70E740481C1C}">
                <a14:useLocalDpi xmlns:a14="http://schemas.microsoft.com/office/drawing/2010/main"/>
              </a:ext>
            </a:extLst>
          </a:blip>
          <a:srcRect/>
          <a:stretch>
            <a:fillRect/>
          </a:stretch>
        </p:blipFill>
        <p:spPr bwMode="auto">
          <a:xfrm>
            <a:off x="99545" y="6237312"/>
            <a:ext cx="1376111" cy="54868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3DF273-ACEF-453F-B7EC-CB437F5E109C}"/>
              </a:ext>
            </a:extLst>
          </p:cNvPr>
          <p:cNvSpPr>
            <a:spLocks noGrp="1"/>
          </p:cNvSpPr>
          <p:nvPr>
            <p:ph type="title"/>
          </p:nvPr>
        </p:nvSpPr>
        <p:spPr/>
        <p:txBody>
          <a:bodyPr/>
          <a:lstStyle/>
          <a:p>
            <a:r>
              <a:rPr lang="en-GB" dirty="0">
                <a:solidFill>
                  <a:schemeClr val="tx2"/>
                </a:solidFill>
              </a:rPr>
              <a:t>AML Accelerate Programme</a:t>
            </a:r>
          </a:p>
        </p:txBody>
      </p:sp>
      <p:sp>
        <p:nvSpPr>
          <p:cNvPr id="3" name="Content Placeholder 2">
            <a:extLst>
              <a:ext uri="{FF2B5EF4-FFF2-40B4-BE49-F238E27FC236}">
                <a16:creationId xmlns:a16="http://schemas.microsoft.com/office/drawing/2014/main" id="{D3164B39-4205-48BB-A629-D1400D93B5F8}"/>
              </a:ext>
            </a:extLst>
          </p:cNvPr>
          <p:cNvSpPr>
            <a:spLocks noGrp="1"/>
          </p:cNvSpPr>
          <p:nvPr>
            <p:ph idx="1"/>
          </p:nvPr>
        </p:nvSpPr>
        <p:spPr>
          <a:xfrm>
            <a:off x="447856" y="1772817"/>
            <a:ext cx="8229600" cy="4104456"/>
          </a:xfrm>
        </p:spPr>
        <p:txBody>
          <a:bodyPr>
            <a:normAutofit fontScale="77500" lnSpcReduction="20000"/>
          </a:bodyPr>
          <a:lstStyle/>
          <a:p>
            <a:pPr marL="0" indent="0" algn="just">
              <a:buNone/>
            </a:pPr>
            <a:r>
              <a:rPr lang="en-GB" sz="1400" dirty="0">
                <a:solidFill>
                  <a:srgbClr val="002060"/>
                </a:solidFill>
              </a:rPr>
              <a:t>Advanced Manufacturing (Sheffield) Ltd (“AML”) was created by Dr Gareth Morgan in 2008 as a spin out from the Advanced Manufacturing Research Centre based in the Sheffield City Region.  Dr Morgan was one of ten individuals that delivered the vision for an ambitious collaboration between the University of Sheffield and Boeing.  The AMRC is now one of the leading government sponsored “Catapult Centres” in the UK.  </a:t>
            </a:r>
          </a:p>
          <a:p>
            <a:pPr algn="just"/>
            <a:endParaRPr lang="en-GB" sz="1400" dirty="0">
              <a:solidFill>
                <a:srgbClr val="002060"/>
              </a:solidFill>
            </a:endParaRPr>
          </a:p>
          <a:p>
            <a:pPr marL="0" indent="0" algn="just">
              <a:buNone/>
            </a:pPr>
            <a:r>
              <a:rPr lang="en-GB" sz="1400" dirty="0">
                <a:solidFill>
                  <a:srgbClr val="002060"/>
                </a:solidFill>
              </a:rPr>
              <a:t>The opportunity to spin out AML arose from a market opportunity to commercialise the growing demand for advanced manufacturing techniques applied on commercial prototype and production parts and provide technical consultancy services.  The business started trading in 2008 and following a successful initial period of growth now has turnover of £5m and 50 full time staff.</a:t>
            </a:r>
          </a:p>
          <a:p>
            <a:pPr marL="0" indent="0" algn="just">
              <a:buNone/>
            </a:pPr>
            <a:r>
              <a:rPr lang="en-GB" sz="1400" dirty="0">
                <a:solidFill>
                  <a:srgbClr val="002060"/>
                </a:solidFill>
              </a:rPr>
              <a:t> </a:t>
            </a:r>
          </a:p>
          <a:p>
            <a:pPr marL="0" indent="0" algn="just">
              <a:buNone/>
            </a:pPr>
            <a:r>
              <a:rPr lang="en-GB" sz="1400" dirty="0">
                <a:solidFill>
                  <a:srgbClr val="002060"/>
                </a:solidFill>
              </a:rPr>
              <a:t>The Company, led by Managing Director Dr Morgan, has developed the core operations of AML from a micro-entity to an independent business with its own production and project capabilities, without losing its links to the neighbouring AMRC.  The company specialises in being the early adopter of the latest technology for machining of complex metallic products.  Services include the manufacture of complex metallic parts, precision sub-assembly manufacture, bespoke engineering services and R&amp;D projects.</a:t>
            </a:r>
          </a:p>
          <a:p>
            <a:pPr marL="0" indent="0" algn="just">
              <a:buNone/>
            </a:pPr>
            <a:r>
              <a:rPr lang="en-GB" sz="1400" dirty="0">
                <a:solidFill>
                  <a:srgbClr val="002060"/>
                </a:solidFill>
              </a:rPr>
              <a:t> </a:t>
            </a:r>
          </a:p>
          <a:p>
            <a:pPr marL="0" indent="0" algn="just">
              <a:buNone/>
            </a:pPr>
            <a:r>
              <a:rPr lang="en-GB" sz="1400" dirty="0">
                <a:solidFill>
                  <a:srgbClr val="002060"/>
                </a:solidFill>
              </a:rPr>
              <a:t>AML has identified and developed significant growth opportunities within three market sectors with committed key industry leaders who are keen to access the advanced manufacturing capabilities of AML and commit to long term production contracts. However, due to the size of the business, AML cannot provide upfront investment to support project start-up and standing capacity costs which includes encompassing larger premises, equipment and conducting initial trials required to secure these contracts.</a:t>
            </a:r>
          </a:p>
          <a:p>
            <a:pPr marL="0" indent="0" algn="just">
              <a:buNone/>
            </a:pPr>
            <a:r>
              <a:rPr lang="en-GB" sz="1400" dirty="0">
                <a:solidFill>
                  <a:srgbClr val="002060"/>
                </a:solidFill>
              </a:rPr>
              <a:t>  </a:t>
            </a:r>
          </a:p>
          <a:p>
            <a:pPr marL="0" indent="0" algn="just">
              <a:buNone/>
            </a:pPr>
            <a:r>
              <a:rPr lang="en-GB" sz="1400" dirty="0">
                <a:solidFill>
                  <a:srgbClr val="002060"/>
                </a:solidFill>
              </a:rPr>
              <a:t>‘AML Accelerate’ programme aims to support the next stage growth of AML from its existing single site with 50 staff and a £5m turnover to 100 staff, to be multi  site and a £12m turnover business . This will enable it to secure its place as a leading advanced manufacturing supplier in energy, aero-civil, aero-defence, defence, and nuclear markets by 2025.</a:t>
            </a:r>
          </a:p>
          <a:p>
            <a:pPr algn="just"/>
            <a:endParaRPr lang="en-GB" sz="1400" dirty="0">
              <a:solidFill>
                <a:srgbClr val="002060"/>
              </a:solidFill>
            </a:endParaRPr>
          </a:p>
          <a:p>
            <a:pPr marL="0" indent="0" algn="just">
              <a:buNone/>
            </a:pPr>
            <a:r>
              <a:rPr lang="en-GB" sz="1400" dirty="0">
                <a:solidFill>
                  <a:srgbClr val="002060"/>
                </a:solidFill>
              </a:rPr>
              <a:t>This is to be achieved through the creation of three new demonstration cells featuring cost disruptive, technology led, manufacturing approaches to expand AML’s manufacturing capacity and capability. This will enable AML to overcome the ‘barrier to entry’ faced when introducing new techniques to clients, resulting in the securing of long-term contracts with three identified global OEM’s.</a:t>
            </a:r>
          </a:p>
        </p:txBody>
      </p:sp>
      <p:sp>
        <p:nvSpPr>
          <p:cNvPr id="4" name="Slide Number Placeholder 3">
            <a:extLst>
              <a:ext uri="{FF2B5EF4-FFF2-40B4-BE49-F238E27FC236}">
                <a16:creationId xmlns:a16="http://schemas.microsoft.com/office/drawing/2014/main" id="{4D063337-187B-4DB2-90E7-36DB97AA3AC3}"/>
              </a:ext>
            </a:extLst>
          </p:cNvPr>
          <p:cNvSpPr>
            <a:spLocks noGrp="1"/>
          </p:cNvSpPr>
          <p:nvPr>
            <p:ph type="sldNum" sz="quarter" idx="12"/>
          </p:nvPr>
        </p:nvSpPr>
        <p:spPr/>
        <p:txBody>
          <a:bodyPr/>
          <a:lstStyle/>
          <a:p>
            <a:fld id="{DFA6E2CA-E89E-4728-97E7-BAC0D6C9A25D}" type="slidenum">
              <a:rPr lang="en-GB" smtClean="0"/>
              <a:pPr/>
              <a:t>1</a:t>
            </a:fld>
            <a:endParaRPr lang="en-GB" dirty="0"/>
          </a:p>
        </p:txBody>
      </p:sp>
    </p:spTree>
    <p:extLst>
      <p:ext uri="{BB962C8B-B14F-4D97-AF65-F5344CB8AC3E}">
        <p14:creationId xmlns:p14="http://schemas.microsoft.com/office/powerpoint/2010/main" val="12456918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7D8A2BCEE47DB4CA3E0E5E6F41BB9CD" ma:contentTypeVersion="0" ma:contentTypeDescription="Create a new document." ma:contentTypeScope="" ma:versionID="d8408f4ff22fe864523203ede6fb687e">
  <xsd:schema xmlns:xsd="http://www.w3.org/2001/XMLSchema" xmlns:xs="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80C22C8-B474-441C-88F4-9A9AB6ED0C0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8B1253F2-6178-4970-8536-6679613F0546}">
  <ds:schemaRef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AB9345D3-E157-4904-967F-1C2F61BA217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433</Words>
  <Application>Microsoft Office PowerPoint</Application>
  <PresentationFormat>On-screen Show (4:3)</PresentationFormat>
  <Paragraphs>13</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Georgia</vt:lpstr>
      <vt:lpstr>Office Theme</vt:lpstr>
      <vt:lpstr>AML Accelerate Programme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Advanced Manufacturing (Sheffield) Ltd</dc:title>
  <dc:creator>Walton</dc:creator>
  <cp:lastModifiedBy>Ben Harrison</cp:lastModifiedBy>
  <cp:revision>473</cp:revision>
  <cp:lastPrinted>2020-04-17T12:17:26Z</cp:lastPrinted>
  <dcterms:created xsi:type="dcterms:W3CDTF">2013-08-16T17:32:25Z</dcterms:created>
  <dcterms:modified xsi:type="dcterms:W3CDTF">2021-06-22T12:55:23Z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0x010100C7D8A2BCEE47DB4CA3E0E5E6F41BB9CD</vt:lpwstr>
  </property>
</Properties>
</file>